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75" r:id="rId10"/>
    <p:sldId id="265" r:id="rId11"/>
    <p:sldId id="266" r:id="rId12"/>
    <p:sldId id="267" r:id="rId13"/>
    <p:sldId id="268" r:id="rId14"/>
    <p:sldId id="270" r:id="rId15"/>
    <p:sldId id="269" r:id="rId16"/>
    <p:sldId id="272" r:id="rId17"/>
    <p:sldId id="273" r:id="rId18"/>
    <p:sldId id="276" r:id="rId19"/>
    <p:sldId id="274" r:id="rId20"/>
    <p:sldId id="277" r:id="rId21"/>
    <p:sldId id="279" r:id="rId22"/>
    <p:sldId id="278" r:id="rId23"/>
    <p:sldId id="280" r:id="rId24"/>
    <p:sldId id="284" r:id="rId25"/>
    <p:sldId id="282" r:id="rId26"/>
    <p:sldId id="283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18" autoAdjust="0"/>
  </p:normalViewPr>
  <p:slideViewPr>
    <p:cSldViewPr>
      <p:cViewPr varScale="1">
        <p:scale>
          <a:sx n="61" d="100"/>
          <a:sy n="6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486C4-A08A-48F6-8AA4-D1977A878C76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B8B68-E983-4DA5-AD9E-3C72C6A3A1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5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講缺點</a:t>
            </a:r>
            <a:r>
              <a:rPr lang="en-US" altLang="zh-TW" dirty="0" smtClean="0"/>
              <a:t>R……………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B8B68-E983-4DA5-AD9E-3C72C6A3A1E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VAR and IDF measures are estimates of the</a:t>
            </a:r>
            <a:r>
              <a:rPr lang="zh-TW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discriminative power of the query terms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B8B68-E983-4DA5-AD9E-3C72C6A3A1E9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29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functions were shown to be highly effective document quality measures, especially for noisy Web collections [8]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B8B68-E983-4DA5-AD9E-3C72C6A3A1E9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035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premise is that a retrieved list with a language model different from that of the corpus is focused, and hence reflects effective retrieval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B8B68-E983-4DA5-AD9E-3C72C6A3A1E9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491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6A57E88-BB7A-485F-8C88-58FB05A51055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7E88-BB7A-485F-8C88-58FB05A51055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6A57E88-BB7A-485F-8C88-58FB05A51055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7E88-BB7A-485F-8C88-58FB05A51055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7E88-BB7A-485F-8C88-58FB05A51055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A57E88-BB7A-485F-8C88-58FB05A51055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A57E88-BB7A-485F-8C88-58FB05A51055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7E88-BB7A-485F-8C88-58FB05A51055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7E88-BB7A-485F-8C88-58FB05A51055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7E88-BB7A-485F-8C88-58FB05A51055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6A57E88-BB7A-485F-8C88-58FB05A51055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A57E88-BB7A-485F-8C88-58FB05A51055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8B438E-E453-4DEF-8AA0-BF0E3E10AB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571480"/>
            <a:ext cx="9001156" cy="1828800"/>
          </a:xfrm>
        </p:spPr>
        <p:txBody>
          <a:bodyPr>
            <a:normAutofit fontScale="90000"/>
          </a:bodyPr>
          <a:lstStyle/>
          <a:p>
            <a:r>
              <a:rPr lang="en-US" altLang="zh-TW" b="1" dirty="0"/>
              <a:t>Query-Performance </a:t>
            </a:r>
            <a:r>
              <a:rPr lang="en-US" altLang="zh-TW" b="1" dirty="0" smtClean="0"/>
              <a:t>prediction</a:t>
            </a:r>
            <a:r>
              <a:rPr lang="en-US" altLang="zh-TW" b="1" dirty="0"/>
              <a:t>: Setting the </a:t>
            </a:r>
            <a:r>
              <a:rPr lang="en-US" altLang="zh-TW" b="1" dirty="0" smtClean="0"/>
              <a:t>Expectations Straight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85786" y="2857496"/>
            <a:ext cx="7128792" cy="3170632"/>
          </a:xfrm>
        </p:spPr>
        <p:txBody>
          <a:bodyPr>
            <a:noAutofit/>
          </a:bodyPr>
          <a:lstStyle/>
          <a:p>
            <a:pPr algn="l"/>
            <a:r>
              <a:rPr lang="en-US" altLang="zh-TW" dirty="0"/>
              <a:t>Date : </a:t>
            </a:r>
            <a:r>
              <a:rPr lang="en-US" altLang="zh-TW" dirty="0" smtClean="0"/>
              <a:t>2014/08/18</a:t>
            </a:r>
            <a:endParaRPr lang="en-US" altLang="zh-TW" dirty="0"/>
          </a:p>
          <a:p>
            <a:r>
              <a:rPr lang="en-US" altLang="zh-TW" dirty="0"/>
              <a:t>Author : </a:t>
            </a:r>
            <a:r>
              <a:rPr lang="en-US" altLang="zh-TW" dirty="0" err="1" smtClean="0"/>
              <a:t>Fiana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Raiber</a:t>
            </a:r>
            <a:r>
              <a:rPr lang="en-US" altLang="zh-TW" dirty="0" smtClean="0"/>
              <a:t> , Oren Kurland</a:t>
            </a:r>
          </a:p>
          <a:p>
            <a:pPr algn="l"/>
            <a:r>
              <a:rPr lang="en-US" altLang="zh-TW" dirty="0" smtClean="0"/>
              <a:t>Source </a:t>
            </a:r>
            <a:r>
              <a:rPr lang="en-US" altLang="zh-TW" dirty="0"/>
              <a:t>: </a:t>
            </a:r>
            <a:r>
              <a:rPr lang="en-US" altLang="zh-TW" dirty="0" smtClean="0"/>
              <a:t>SIGIR’14</a:t>
            </a:r>
            <a:endParaRPr lang="en-US" altLang="zh-TW" dirty="0"/>
          </a:p>
          <a:p>
            <a:pPr algn="l"/>
            <a:r>
              <a:rPr lang="en-US" altLang="zh-TW" dirty="0"/>
              <a:t>Advisor :  </a:t>
            </a:r>
            <a:r>
              <a:rPr lang="en-US" altLang="zh-TW" dirty="0" err="1"/>
              <a:t>Jia</a:t>
            </a:r>
            <a:r>
              <a:rPr lang="en-US" altLang="zh-TW" dirty="0"/>
              <a:t>-ling </a:t>
            </a:r>
            <a:r>
              <a:rPr lang="en-US" altLang="zh-TW" dirty="0" err="1"/>
              <a:t>Koh</a:t>
            </a:r>
            <a:endParaRPr lang="en-US" altLang="zh-TW" dirty="0"/>
          </a:p>
          <a:p>
            <a:pPr algn="l"/>
            <a:r>
              <a:rPr lang="en-US" altLang="zh-TW" dirty="0"/>
              <a:t>Speaker : </a:t>
            </a:r>
            <a:r>
              <a:rPr lang="en-US" altLang="zh-TW" dirty="0" smtClean="0"/>
              <a:t>Shao-Chun </a:t>
            </a:r>
            <a:r>
              <a:rPr lang="en-US" altLang="zh-TW" dirty="0"/>
              <a:t>Peng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02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Prediction over corpora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Federated search</a:t>
            </a:r>
          </a:p>
          <a:p>
            <a:r>
              <a:rPr lang="en-US" altLang="zh-TW" dirty="0" smtClean="0"/>
              <a:t>Fix Q=q  for each c any assignment m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714620"/>
            <a:ext cx="2508267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" name="群組 25"/>
          <p:cNvGrpSpPr/>
          <p:nvPr/>
        </p:nvGrpSpPr>
        <p:grpSpPr>
          <a:xfrm>
            <a:off x="4500562" y="4786322"/>
            <a:ext cx="3571900" cy="928694"/>
            <a:chOff x="1214414" y="5214950"/>
            <a:chExt cx="3571900" cy="928694"/>
          </a:xfrm>
        </p:grpSpPr>
        <p:sp>
          <p:nvSpPr>
            <p:cNvPr id="23" name="向右箭號 22"/>
            <p:cNvSpPr/>
            <p:nvPr/>
          </p:nvSpPr>
          <p:spPr>
            <a:xfrm>
              <a:off x="1214414" y="5500702"/>
              <a:ext cx="1428760" cy="642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query</a:t>
              </a:r>
              <a:endParaRPr lang="zh-TW" altLang="en-US" dirty="0"/>
            </a:p>
          </p:txBody>
        </p:sp>
        <p:sp>
          <p:nvSpPr>
            <p:cNvPr id="24" name="圓柱 23"/>
            <p:cNvSpPr/>
            <p:nvPr/>
          </p:nvSpPr>
          <p:spPr>
            <a:xfrm>
              <a:off x="3714744" y="5500702"/>
              <a:ext cx="1071570" cy="642942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corpus</a:t>
              </a:r>
              <a:endParaRPr lang="zh-TW" altLang="en-US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2357422" y="5214950"/>
              <a:ext cx="150019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rgbClr val="FF0000"/>
                  </a:solidFill>
                </a:rPr>
                <a:t>Relevant ?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Prediction over retrieved lists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Fusion task</a:t>
            </a:r>
          </a:p>
          <a:p>
            <a:r>
              <a:rPr lang="en-US" altLang="zh-TW" dirty="0" smtClean="0"/>
              <a:t>Lists differ due to the retrieval method</a:t>
            </a:r>
          </a:p>
          <a:p>
            <a:r>
              <a:rPr lang="en-US" altLang="zh-TW" dirty="0" smtClean="0"/>
              <a:t>Fix Q=q C=c for each l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214686"/>
            <a:ext cx="3143272" cy="669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向右箭號 4"/>
          <p:cNvSpPr/>
          <p:nvPr/>
        </p:nvSpPr>
        <p:spPr>
          <a:xfrm>
            <a:off x="5429256" y="3500438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query</a:t>
            </a:r>
            <a:endParaRPr lang="zh-TW" altLang="en-US" dirty="0"/>
          </a:p>
        </p:txBody>
      </p:sp>
      <p:sp>
        <p:nvSpPr>
          <p:cNvPr id="6" name="圓角化對角線角落矩形 5"/>
          <p:cNvSpPr/>
          <p:nvPr/>
        </p:nvSpPr>
        <p:spPr>
          <a:xfrm>
            <a:off x="7572396" y="3357562"/>
            <a:ext cx="785818" cy="8572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list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6215074" y="3071810"/>
            <a:ext cx="150019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Relevant ?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Prediction over queries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pre retrieval</a:t>
            </a:r>
          </a:p>
          <a:p>
            <a:pPr lvl="1"/>
            <a:r>
              <a:rPr lang="en-US" altLang="zh-TW" dirty="0" smtClean="0"/>
              <a:t>Fix C=c for each q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post retrieval</a:t>
            </a:r>
          </a:p>
          <a:p>
            <a:pPr lvl="1"/>
            <a:r>
              <a:rPr lang="en-US" altLang="zh-TW" dirty="0" smtClean="0"/>
              <a:t>Fix C=c estimate for each pair of q and m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714620"/>
            <a:ext cx="222350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071942"/>
            <a:ext cx="307183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13176"/>
            <a:ext cx="6192688" cy="1469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Related Work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why the expectation that using previously proposed query-performance predictors would help to improve retrieval effectiveness </a:t>
            </a:r>
            <a:r>
              <a:rPr lang="en-US" altLang="zh-TW" dirty="0" smtClean="0">
                <a:solidFill>
                  <a:srgbClr val="FF0000"/>
                </a:solidFill>
              </a:rPr>
              <a:t>was not realized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How to improve retrieval effectiveness by using query-performance predictors?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Approach</a:t>
            </a:r>
          </a:p>
          <a:p>
            <a:r>
              <a:rPr lang="en-US" altLang="zh-TW" dirty="0" smtClean="0"/>
              <a:t>Experimental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Approach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Prediction over corpora</a:t>
            </a:r>
          </a:p>
          <a:p>
            <a:pPr lvl="1"/>
            <a:r>
              <a:rPr lang="en-US" altLang="zh-TW" dirty="0" smtClean="0"/>
              <a:t>Cluster Ranking</a:t>
            </a:r>
          </a:p>
          <a:p>
            <a:r>
              <a:rPr lang="en-US" altLang="zh-TW" dirty="0" smtClean="0"/>
              <a:t>Prediction over retrieved lists</a:t>
            </a:r>
          </a:p>
          <a:p>
            <a:pPr lvl="1"/>
            <a:r>
              <a:rPr lang="en-US" altLang="zh-TW" dirty="0" smtClean="0"/>
              <a:t>Learning to rank queries using Markov Random Fields</a:t>
            </a:r>
          </a:p>
          <a:p>
            <a:r>
              <a:rPr lang="en-US" altLang="zh-TW" dirty="0" smtClean="0"/>
              <a:t>Prediction over queries</a:t>
            </a:r>
          </a:p>
          <a:p>
            <a:pPr lvl="1"/>
            <a:r>
              <a:rPr lang="en-US" altLang="zh-TW" dirty="0" smtClean="0"/>
              <a:t>Learning to rank queries using Markov Random Fields</a:t>
            </a:r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Markov Random Fields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14488"/>
            <a:ext cx="3851282" cy="322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14686"/>
            <a:ext cx="34575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857364"/>
            <a:ext cx="3400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 t="20000"/>
          <a:stretch>
            <a:fillRect/>
          </a:stretch>
        </p:blipFill>
        <p:spPr bwMode="auto">
          <a:xfrm>
            <a:off x="714348" y="2571744"/>
            <a:ext cx="294086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362" y="4005064"/>
            <a:ext cx="3528392" cy="272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Features selection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SCQ</a:t>
            </a:r>
          </a:p>
          <a:p>
            <a:pPr lvl="1"/>
            <a:r>
              <a:rPr lang="en-US" altLang="zh-TW" dirty="0" smtClean="0"/>
              <a:t>Term and corpus </a:t>
            </a:r>
            <a:r>
              <a:rPr lang="en-US" altLang="zh-TW" dirty="0" err="1" smtClean="0"/>
              <a:t>simularity</a:t>
            </a:r>
            <a:r>
              <a:rPr lang="en-US" altLang="zh-TW" dirty="0" smtClean="0"/>
              <a:t>(</a:t>
            </a:r>
            <a:r>
              <a:rPr lang="en-US" altLang="zh-TW" dirty="0" err="1"/>
              <a:t>Tf.idf</a:t>
            </a:r>
            <a:r>
              <a:rPr lang="en-US" altLang="zh-TW" dirty="0"/>
              <a:t> </a:t>
            </a:r>
            <a:r>
              <a:rPr lang="en-US" altLang="zh-TW" dirty="0" smtClean="0"/>
              <a:t>based) </a:t>
            </a:r>
          </a:p>
          <a:p>
            <a:r>
              <a:rPr lang="en-US" altLang="zh-TW" dirty="0" smtClean="0"/>
              <a:t>VAR</a:t>
            </a:r>
          </a:p>
          <a:p>
            <a:pPr lvl="1"/>
            <a:r>
              <a:rPr lang="en-US" altLang="zh-TW" dirty="0"/>
              <a:t>variance </a:t>
            </a:r>
            <a:r>
              <a:rPr lang="en-US" altLang="zh-TW" dirty="0" smtClean="0"/>
              <a:t>of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 </a:t>
            </a:r>
            <a:r>
              <a:rPr lang="en-US" altLang="zh-TW" dirty="0" err="1"/>
              <a:t>tf.idf</a:t>
            </a:r>
            <a:r>
              <a:rPr lang="en-US" altLang="zh-TW" dirty="0"/>
              <a:t> values of a term over the documents in the corpus </a:t>
            </a:r>
            <a:r>
              <a:rPr lang="en-US" altLang="zh-TW" dirty="0" smtClean="0"/>
              <a:t>in which </a:t>
            </a:r>
            <a:r>
              <a:rPr lang="en-US" altLang="zh-TW" dirty="0"/>
              <a:t>it appears</a:t>
            </a:r>
            <a:endParaRPr lang="en-US" altLang="zh-TW" dirty="0" smtClean="0"/>
          </a:p>
          <a:p>
            <a:r>
              <a:rPr lang="en-US" altLang="zh-TW" dirty="0" smtClean="0"/>
              <a:t>IDF</a:t>
            </a:r>
          </a:p>
          <a:p>
            <a:pPr lvl="1"/>
            <a:r>
              <a:rPr lang="en-US" altLang="zh-TW" dirty="0"/>
              <a:t>inverse document frequency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076" y="5177429"/>
            <a:ext cx="2294667" cy="1669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Features selection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Entropy</a:t>
            </a:r>
          </a:p>
          <a:p>
            <a:pPr lvl="1"/>
            <a:r>
              <a:rPr lang="en-US" altLang="zh-TW" dirty="0"/>
              <a:t>High entropy of the term distribution in the </a:t>
            </a:r>
            <a:r>
              <a:rPr lang="en-US" altLang="zh-TW" dirty="0" smtClean="0"/>
              <a:t>document potentially </a:t>
            </a:r>
            <a:r>
              <a:rPr lang="en-US" altLang="zh-TW" dirty="0"/>
              <a:t>indicates content breadth</a:t>
            </a:r>
          </a:p>
          <a:p>
            <a:r>
              <a:rPr lang="en-US" altLang="zh-TW" dirty="0" smtClean="0"/>
              <a:t>Cohesion</a:t>
            </a:r>
          </a:p>
          <a:p>
            <a:pPr lvl="1"/>
            <a:r>
              <a:rPr lang="en-US" altLang="zh-TW" dirty="0"/>
              <a:t>compute for each document d in L its </a:t>
            </a:r>
            <a:r>
              <a:rPr lang="en-US" altLang="zh-TW" dirty="0" smtClean="0"/>
              <a:t>similarity</a:t>
            </a:r>
            <a:r>
              <a:rPr lang="zh-TW" altLang="en-US" dirty="0" smtClean="0"/>
              <a:t> </a:t>
            </a:r>
            <a:r>
              <a:rPr lang="en-US" altLang="zh-TW" dirty="0" smtClean="0"/>
              <a:t>with </a:t>
            </a:r>
            <a:r>
              <a:rPr lang="en-US" altLang="zh-TW" dirty="0"/>
              <a:t>all documents in </a:t>
            </a:r>
            <a:r>
              <a:rPr lang="en-US" altLang="zh-TW" dirty="0" smtClean="0"/>
              <a:t>L(average)</a:t>
            </a:r>
            <a:endParaRPr lang="en-US" altLang="zh-TW" dirty="0"/>
          </a:p>
          <a:p>
            <a:r>
              <a:rPr lang="en-US" altLang="zh-TW" dirty="0" smtClean="0"/>
              <a:t>Sw1</a:t>
            </a:r>
          </a:p>
          <a:p>
            <a:pPr lvl="1"/>
            <a:r>
              <a:rPr lang="en-US" altLang="zh-TW" dirty="0"/>
              <a:t>the ratio </a:t>
            </a:r>
            <a:r>
              <a:rPr lang="en-US" altLang="zh-TW" dirty="0" smtClean="0"/>
              <a:t>between  the </a:t>
            </a:r>
            <a:r>
              <a:rPr lang="en-US" altLang="zh-TW" dirty="0"/>
              <a:t>number of stopwords and </a:t>
            </a:r>
            <a:r>
              <a:rPr lang="en-US" altLang="zh-TW" dirty="0" smtClean="0"/>
              <a:t>non-stopwords</a:t>
            </a:r>
            <a:endParaRPr lang="en-US" altLang="zh-TW" dirty="0"/>
          </a:p>
          <a:p>
            <a:r>
              <a:rPr lang="en-US" altLang="zh-TW" dirty="0"/>
              <a:t>Sw2</a:t>
            </a:r>
          </a:p>
          <a:p>
            <a:pPr lvl="1"/>
            <a:r>
              <a:rPr lang="en-US" altLang="zh-TW" dirty="0"/>
              <a:t>the fraction of stopwords in a </a:t>
            </a:r>
            <a:r>
              <a:rPr lang="en-US" altLang="zh-TW" dirty="0" smtClean="0"/>
              <a:t>stop word list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80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648" y="4459288"/>
            <a:ext cx="3168352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Features selection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Clarity</a:t>
            </a:r>
          </a:p>
          <a:p>
            <a:pPr lvl="1"/>
            <a:r>
              <a:rPr lang="en-US" altLang="zh-TW" dirty="0"/>
              <a:t>KL divergence between a </a:t>
            </a:r>
            <a:r>
              <a:rPr lang="en-US" altLang="zh-TW" dirty="0" smtClean="0"/>
              <a:t>relevance language </a:t>
            </a:r>
            <a:r>
              <a:rPr lang="en-US" altLang="zh-TW" dirty="0"/>
              <a:t>model </a:t>
            </a:r>
            <a:r>
              <a:rPr lang="en-US" altLang="zh-TW" dirty="0" smtClean="0"/>
              <a:t>induced </a:t>
            </a:r>
            <a:r>
              <a:rPr lang="en-US" altLang="zh-TW" dirty="0"/>
              <a:t>from the list and </a:t>
            </a:r>
            <a:r>
              <a:rPr lang="en-US" altLang="zh-TW" dirty="0" smtClean="0"/>
              <a:t>that induced </a:t>
            </a:r>
            <a:r>
              <a:rPr lang="en-US" altLang="zh-TW" dirty="0"/>
              <a:t>from the </a:t>
            </a:r>
            <a:r>
              <a:rPr lang="en-US" altLang="zh-TW" dirty="0" smtClean="0"/>
              <a:t>corpus</a:t>
            </a:r>
          </a:p>
          <a:p>
            <a:r>
              <a:rPr lang="en-US" altLang="zh-TW" dirty="0" err="1" smtClean="0"/>
              <a:t>ImpClarity</a:t>
            </a:r>
            <a:endParaRPr lang="en-US" altLang="zh-TW" dirty="0" smtClean="0"/>
          </a:p>
          <a:p>
            <a:pPr lvl="1"/>
            <a:r>
              <a:rPr lang="en-US" altLang="zh-TW" dirty="0"/>
              <a:t>a variant of Clarity proposed for </a:t>
            </a:r>
            <a:r>
              <a:rPr lang="en-US" altLang="zh-TW" dirty="0" smtClean="0"/>
              <a:t>Web corpora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smtClean="0"/>
              <a:t>Approach</a:t>
            </a:r>
          </a:p>
          <a:p>
            <a:r>
              <a:rPr lang="en-US" altLang="zh-TW" dirty="0" smtClean="0"/>
              <a:t>Experimental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437112"/>
            <a:ext cx="3033047" cy="220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Features selection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WIG</a:t>
            </a:r>
          </a:p>
          <a:p>
            <a:pPr lvl="1"/>
            <a:r>
              <a:rPr lang="en-US" altLang="zh-TW" dirty="0"/>
              <a:t>the difference </a:t>
            </a:r>
            <a:r>
              <a:rPr lang="en-US" altLang="zh-TW" dirty="0" smtClean="0"/>
              <a:t>between the </a:t>
            </a:r>
            <a:r>
              <a:rPr lang="en-US" altLang="zh-TW" dirty="0"/>
              <a:t>mean retrieval score in the list and that of </a:t>
            </a:r>
            <a:r>
              <a:rPr lang="en-US" altLang="zh-TW" dirty="0" smtClean="0"/>
              <a:t>the corpus </a:t>
            </a:r>
            <a:r>
              <a:rPr lang="en-US" altLang="zh-TW" dirty="0"/>
              <a:t>which represents a pseudo non-relevant document</a:t>
            </a:r>
            <a:endParaRPr lang="en-US" altLang="zh-TW" dirty="0" smtClean="0"/>
          </a:p>
          <a:p>
            <a:r>
              <a:rPr lang="en-US" altLang="zh-TW" dirty="0" smtClean="0"/>
              <a:t>NCQ</a:t>
            </a:r>
          </a:p>
          <a:p>
            <a:pPr lvl="1"/>
            <a:r>
              <a:rPr lang="en-US" altLang="zh-TW" dirty="0"/>
              <a:t>the standard deviation of retrieval scores in the list</a:t>
            </a:r>
            <a:endParaRPr lang="en-US" altLang="zh-TW" dirty="0" smtClean="0"/>
          </a:p>
          <a:p>
            <a:r>
              <a:rPr lang="en-US" altLang="zh-TW" dirty="0" smtClean="0"/>
              <a:t>UEF(clarity)</a:t>
            </a:r>
          </a:p>
          <a:p>
            <a:r>
              <a:rPr lang="en-US" altLang="zh-TW" dirty="0" smtClean="0"/>
              <a:t>UEF(</a:t>
            </a:r>
            <a:r>
              <a:rPr lang="en-US" altLang="zh-TW" dirty="0" err="1" smtClean="0"/>
              <a:t>ImpClarity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UEF(WIG)</a:t>
            </a:r>
          </a:p>
          <a:p>
            <a:r>
              <a:rPr lang="en-US" altLang="zh-TW" dirty="0" smtClean="0"/>
              <a:t>UEF(NCQ)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990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smtClean="0"/>
              <a:t>Approach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Experimental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50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Set</a:t>
            </a:r>
            <a:endParaRPr lang="zh-TW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1714488"/>
            <a:ext cx="6336704" cy="287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353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Experimental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56792"/>
            <a:ext cx="77724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6" y="5309642"/>
            <a:ext cx="9096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0" y="2285992"/>
            <a:ext cx="785786" cy="357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X</a:t>
            </a:r>
            <a:r>
              <a:rPr lang="en-US" altLang="zh-TW" sz="1400" dirty="0" smtClean="0">
                <a:solidFill>
                  <a:sysClr val="windowText" lastClr="000000"/>
                </a:solidFill>
              </a:rPr>
              <a:t>QC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-32" y="3286124"/>
            <a:ext cx="785786" cy="357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X</a:t>
            </a:r>
            <a:r>
              <a:rPr lang="en-US" altLang="zh-TW" sz="1600" dirty="0" smtClean="0">
                <a:solidFill>
                  <a:sysClr val="windowText" lastClr="000000"/>
                </a:solidFill>
              </a:rPr>
              <a:t>L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-32" y="3714752"/>
            <a:ext cx="785786" cy="357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X</a:t>
            </a:r>
            <a:r>
              <a:rPr lang="en-US" altLang="zh-TW" sz="1600" dirty="0" smtClean="0">
                <a:solidFill>
                  <a:sysClr val="windowText" lastClr="000000"/>
                </a:solidFill>
              </a:rPr>
              <a:t>LC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-32" y="4286256"/>
            <a:ext cx="785786" cy="357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</a:rPr>
              <a:t>X</a:t>
            </a:r>
            <a:r>
              <a:rPr lang="en-US" altLang="zh-TW" sz="1400" dirty="0" smtClean="0">
                <a:solidFill>
                  <a:sysClr val="windowText" lastClr="000000"/>
                </a:solidFill>
              </a:rPr>
              <a:t>QLC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98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Experimental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835821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smtClean="0"/>
              <a:t>Approach</a:t>
            </a:r>
          </a:p>
          <a:p>
            <a:r>
              <a:rPr lang="en-US" altLang="zh-TW" dirty="0" smtClean="0"/>
              <a:t>Experimental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76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Conclusion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why </a:t>
            </a:r>
            <a:r>
              <a:rPr lang="en-US" altLang="zh-TW" dirty="0"/>
              <a:t>using previously </a:t>
            </a:r>
            <a:r>
              <a:rPr lang="en-US" altLang="zh-TW" dirty="0" smtClean="0"/>
              <a:t>was </a:t>
            </a:r>
            <a:r>
              <a:rPr lang="en-US" altLang="zh-TW" dirty="0"/>
              <a:t>not shown to improve </a:t>
            </a:r>
            <a:r>
              <a:rPr lang="en-US" altLang="zh-TW" dirty="0" smtClean="0"/>
              <a:t>retrieval effectiveness</a:t>
            </a:r>
          </a:p>
          <a:p>
            <a:r>
              <a:rPr lang="en-US" altLang="zh-TW" dirty="0" smtClean="0"/>
              <a:t>devised </a:t>
            </a:r>
            <a:r>
              <a:rPr lang="en-US" altLang="zh-TW" dirty="0"/>
              <a:t>a learning-to-rank approach for predicting </a:t>
            </a:r>
            <a:r>
              <a:rPr lang="en-US" altLang="zh-TW" dirty="0" smtClean="0"/>
              <a:t>performance over </a:t>
            </a:r>
            <a:r>
              <a:rPr lang="en-US" altLang="zh-TW" dirty="0"/>
              <a:t>queries.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73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What is “Query”?</a:t>
            </a:r>
          </a:p>
          <a:p>
            <a:pPr>
              <a:buNone/>
            </a:pPr>
            <a:endParaRPr lang="zh-TW" altLang="en-US" dirty="0"/>
          </a:p>
        </p:txBody>
      </p:sp>
      <p:cxnSp>
        <p:nvCxnSpPr>
          <p:cNvPr id="18" name="直線單箭頭接點 17"/>
          <p:cNvCxnSpPr>
            <a:stCxn id="7" idx="2"/>
            <a:endCxn id="16" idx="0"/>
          </p:cNvCxnSpPr>
          <p:nvPr/>
        </p:nvCxnSpPr>
        <p:spPr>
          <a:xfrm rot="5400000">
            <a:off x="3750463" y="3393281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群組 36"/>
          <p:cNvGrpSpPr/>
          <p:nvPr/>
        </p:nvGrpSpPr>
        <p:grpSpPr>
          <a:xfrm>
            <a:off x="857224" y="2500306"/>
            <a:ext cx="7000924" cy="3143272"/>
            <a:chOff x="857224" y="2500306"/>
            <a:chExt cx="7000924" cy="3143272"/>
          </a:xfrm>
        </p:grpSpPr>
        <p:grpSp>
          <p:nvGrpSpPr>
            <p:cNvPr id="28" name="群組 27"/>
            <p:cNvGrpSpPr/>
            <p:nvPr/>
          </p:nvGrpSpPr>
          <p:grpSpPr>
            <a:xfrm>
              <a:off x="857224" y="2500306"/>
              <a:ext cx="4286280" cy="3143272"/>
              <a:chOff x="1214414" y="2500306"/>
              <a:chExt cx="4286280" cy="3143272"/>
            </a:xfrm>
          </p:grpSpPr>
          <p:grpSp>
            <p:nvGrpSpPr>
              <p:cNvPr id="27" name="群組 26"/>
              <p:cNvGrpSpPr/>
              <p:nvPr/>
            </p:nvGrpSpPr>
            <p:grpSpPr>
              <a:xfrm>
                <a:off x="1214414" y="2500306"/>
                <a:ext cx="4286280" cy="3143272"/>
                <a:chOff x="1214414" y="2500306"/>
                <a:chExt cx="4286280" cy="3143272"/>
              </a:xfrm>
            </p:grpSpPr>
            <p:sp>
              <p:nvSpPr>
                <p:cNvPr id="5" name="矩形 4"/>
                <p:cNvSpPr/>
                <p:nvPr/>
              </p:nvSpPr>
              <p:spPr>
                <a:xfrm>
                  <a:off x="3143240" y="2500306"/>
                  <a:ext cx="2357454" cy="314327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dirty="0"/>
                </a:p>
              </p:txBody>
            </p:sp>
            <p:grpSp>
              <p:nvGrpSpPr>
                <p:cNvPr id="26" name="群組 25"/>
                <p:cNvGrpSpPr/>
                <p:nvPr/>
              </p:nvGrpSpPr>
              <p:grpSpPr>
                <a:xfrm>
                  <a:off x="1214414" y="2500306"/>
                  <a:ext cx="4214842" cy="2928958"/>
                  <a:chOff x="1214414" y="2500306"/>
                  <a:chExt cx="4214842" cy="2928958"/>
                </a:xfrm>
              </p:grpSpPr>
              <p:sp>
                <p:nvSpPr>
                  <p:cNvPr id="4" name="向右箭號 3"/>
                  <p:cNvSpPr/>
                  <p:nvPr/>
                </p:nvSpPr>
                <p:spPr>
                  <a:xfrm>
                    <a:off x="1214414" y="2500306"/>
                    <a:ext cx="1857388" cy="785818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query</a:t>
                    </a:r>
                    <a:endParaRPr lang="zh-TW" altLang="en-US" dirty="0"/>
                  </a:p>
                </p:txBody>
              </p:sp>
              <p:sp>
                <p:nvSpPr>
                  <p:cNvPr id="7" name="矩形 6"/>
                  <p:cNvSpPr/>
                  <p:nvPr/>
                </p:nvSpPr>
                <p:spPr>
                  <a:xfrm>
                    <a:off x="3214678" y="2571744"/>
                    <a:ext cx="2143140" cy="64294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Browser</a:t>
                    </a:r>
                    <a:endParaRPr lang="zh-TW" altLang="en-US" dirty="0"/>
                  </a:p>
                </p:txBody>
              </p:sp>
              <p:sp>
                <p:nvSpPr>
                  <p:cNvPr id="9" name="矩形 8"/>
                  <p:cNvSpPr/>
                  <p:nvPr/>
                </p:nvSpPr>
                <p:spPr>
                  <a:xfrm>
                    <a:off x="3357554" y="3643314"/>
                    <a:ext cx="857256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method</a:t>
                    </a:r>
                    <a:endParaRPr lang="zh-TW" altLang="en-US" dirty="0"/>
                  </a:p>
                </p:txBody>
              </p:sp>
              <p:sp>
                <p:nvSpPr>
                  <p:cNvPr id="11" name="矩形 10"/>
                  <p:cNvSpPr/>
                  <p:nvPr/>
                </p:nvSpPr>
                <p:spPr>
                  <a:xfrm>
                    <a:off x="4357686" y="3643314"/>
                    <a:ext cx="857256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method</a:t>
                    </a:r>
                    <a:endParaRPr lang="zh-TW" altLang="en-US" dirty="0"/>
                  </a:p>
                </p:txBody>
              </p:sp>
              <p:sp>
                <p:nvSpPr>
                  <p:cNvPr id="14" name="矩形 13"/>
                  <p:cNvSpPr/>
                  <p:nvPr/>
                </p:nvSpPr>
                <p:spPr>
                  <a:xfrm>
                    <a:off x="3357554" y="4000504"/>
                    <a:ext cx="857256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method</a:t>
                    </a:r>
                    <a:endParaRPr lang="zh-TW" altLang="en-US" dirty="0"/>
                  </a:p>
                </p:txBody>
              </p:sp>
              <p:sp>
                <p:nvSpPr>
                  <p:cNvPr id="15" name="矩形 14"/>
                  <p:cNvSpPr/>
                  <p:nvPr/>
                </p:nvSpPr>
                <p:spPr>
                  <a:xfrm>
                    <a:off x="4357686" y="4000504"/>
                    <a:ext cx="857256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method</a:t>
                    </a:r>
                    <a:endParaRPr lang="zh-TW" altLang="en-US" dirty="0"/>
                  </a:p>
                </p:txBody>
              </p:sp>
              <p:sp>
                <p:nvSpPr>
                  <p:cNvPr id="19" name="圓柱 18"/>
                  <p:cNvSpPr/>
                  <p:nvPr/>
                </p:nvSpPr>
                <p:spPr>
                  <a:xfrm>
                    <a:off x="3214678" y="4786322"/>
                    <a:ext cx="1071570" cy="642942"/>
                  </a:xfrm>
                  <a:prstGeom prst="can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corpus</a:t>
                    </a:r>
                    <a:endParaRPr lang="zh-TW" altLang="en-US" dirty="0"/>
                  </a:p>
                </p:txBody>
              </p:sp>
              <p:sp>
                <p:nvSpPr>
                  <p:cNvPr id="22" name="圓柱 21"/>
                  <p:cNvSpPr/>
                  <p:nvPr/>
                </p:nvSpPr>
                <p:spPr>
                  <a:xfrm>
                    <a:off x="4357686" y="4786322"/>
                    <a:ext cx="1071570" cy="642942"/>
                  </a:xfrm>
                  <a:prstGeom prst="can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corpus</a:t>
                    </a:r>
                    <a:endParaRPr lang="zh-TW" altLang="en-US" dirty="0"/>
                  </a:p>
                </p:txBody>
              </p:sp>
              <p:cxnSp>
                <p:nvCxnSpPr>
                  <p:cNvPr id="24" name="直線單箭頭接點 23"/>
                  <p:cNvCxnSpPr>
                    <a:stCxn id="16" idx="2"/>
                  </p:cNvCxnSpPr>
                  <p:nvPr/>
                </p:nvCxnSpPr>
                <p:spPr>
                  <a:xfrm rot="5400000">
                    <a:off x="4071934" y="4572008"/>
                    <a:ext cx="428628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6" name="矩形 15"/>
              <p:cNvSpPr/>
              <p:nvPr/>
            </p:nvSpPr>
            <p:spPr>
              <a:xfrm>
                <a:off x="3214678" y="3571876"/>
                <a:ext cx="2143140" cy="78581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3" name="圓角化對角線角落矩形 32"/>
            <p:cNvSpPr/>
            <p:nvPr/>
          </p:nvSpPr>
          <p:spPr>
            <a:xfrm>
              <a:off x="6143636" y="2928934"/>
              <a:ext cx="1714512" cy="235745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Retrieved list</a:t>
              </a:r>
              <a:endParaRPr lang="zh-TW" altLang="en-US" dirty="0"/>
            </a:p>
          </p:txBody>
        </p:sp>
        <p:cxnSp>
          <p:nvCxnSpPr>
            <p:cNvPr id="36" name="直線單箭頭接點 35"/>
            <p:cNvCxnSpPr>
              <a:stCxn id="5" idx="3"/>
            </p:cNvCxnSpPr>
            <p:nvPr/>
          </p:nvCxnSpPr>
          <p:spPr>
            <a:xfrm>
              <a:off x="5143504" y="4071942"/>
              <a:ext cx="92869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What the user wants when they query?</a:t>
            </a:r>
          </a:p>
          <a:p>
            <a:pPr lvl="1"/>
            <a:r>
              <a:rPr lang="en-US" altLang="zh-TW" dirty="0" smtClean="0"/>
              <a:t>The document really relevant with query.</a:t>
            </a:r>
          </a:p>
          <a:p>
            <a:pPr lvl="1"/>
            <a:endParaRPr lang="en-US" altLang="zh-TW" dirty="0" smtClean="0">
              <a:latin typeface="+mn-ea"/>
            </a:endParaRPr>
          </a:p>
          <a:p>
            <a:endParaRPr lang="zh-TW" altLang="en-US" dirty="0" smtClean="0">
              <a:latin typeface="+mn-ea"/>
            </a:endParaRPr>
          </a:p>
        </p:txBody>
      </p:sp>
      <p:pic>
        <p:nvPicPr>
          <p:cNvPr id="1026" name="Picture 2" descr="C:\Users\pikachu\AppData\Local\Microsoft\Windows\Temporary Internet Files\Content.IE5\81AWDRR2\MC90029828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500570"/>
            <a:ext cx="1217645" cy="1826466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b="15296"/>
          <a:stretch>
            <a:fillRect/>
          </a:stretch>
        </p:blipFill>
        <p:spPr bwMode="auto">
          <a:xfrm>
            <a:off x="857224" y="2786058"/>
            <a:ext cx="5295910" cy="380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1571604" y="3643314"/>
            <a:ext cx="3357586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Why we need to “</a:t>
            </a:r>
            <a:r>
              <a:rPr lang="en-US" altLang="zh-TW" dirty="0" smtClean="0">
                <a:solidFill>
                  <a:srgbClr val="FF0000"/>
                </a:solidFill>
              </a:rPr>
              <a:t>predict</a:t>
            </a:r>
            <a:r>
              <a:rPr lang="en-US" altLang="zh-TW" dirty="0" smtClean="0"/>
              <a:t>” the query Performance ?</a:t>
            </a:r>
          </a:p>
          <a:p>
            <a:pPr lvl="1"/>
            <a:r>
              <a:rPr lang="en-US" altLang="zh-TW" dirty="0" smtClean="0"/>
              <a:t>Improved prediction methods do not lead to improved retrieval methods</a:t>
            </a:r>
            <a:endParaRPr lang="zh-TW" altLang="en-US" dirty="0" smtClean="0"/>
          </a:p>
        </p:txBody>
      </p:sp>
      <p:grpSp>
        <p:nvGrpSpPr>
          <p:cNvPr id="4" name="群組 3"/>
          <p:cNvGrpSpPr/>
          <p:nvPr/>
        </p:nvGrpSpPr>
        <p:grpSpPr>
          <a:xfrm>
            <a:off x="857224" y="3071810"/>
            <a:ext cx="7000924" cy="3143272"/>
            <a:chOff x="857224" y="2500306"/>
            <a:chExt cx="7000924" cy="3143272"/>
          </a:xfrm>
        </p:grpSpPr>
        <p:grpSp>
          <p:nvGrpSpPr>
            <p:cNvPr id="5" name="群組 27"/>
            <p:cNvGrpSpPr/>
            <p:nvPr/>
          </p:nvGrpSpPr>
          <p:grpSpPr>
            <a:xfrm>
              <a:off x="857224" y="2500306"/>
              <a:ext cx="4286280" cy="3143272"/>
              <a:chOff x="1214414" y="2500306"/>
              <a:chExt cx="4286280" cy="3143272"/>
            </a:xfrm>
          </p:grpSpPr>
          <p:grpSp>
            <p:nvGrpSpPr>
              <p:cNvPr id="8" name="群組 26"/>
              <p:cNvGrpSpPr/>
              <p:nvPr/>
            </p:nvGrpSpPr>
            <p:grpSpPr>
              <a:xfrm>
                <a:off x="1214414" y="2500306"/>
                <a:ext cx="4286280" cy="3143272"/>
                <a:chOff x="1214414" y="2500306"/>
                <a:chExt cx="4286280" cy="3143272"/>
              </a:xfrm>
            </p:grpSpPr>
            <p:sp>
              <p:nvSpPr>
                <p:cNvPr id="10" name="矩形 9"/>
                <p:cNvSpPr/>
                <p:nvPr/>
              </p:nvSpPr>
              <p:spPr>
                <a:xfrm>
                  <a:off x="3143240" y="2500306"/>
                  <a:ext cx="2357454" cy="314327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dirty="0"/>
                </a:p>
              </p:txBody>
            </p:sp>
            <p:grpSp>
              <p:nvGrpSpPr>
                <p:cNvPr id="11" name="群組 25"/>
                <p:cNvGrpSpPr/>
                <p:nvPr/>
              </p:nvGrpSpPr>
              <p:grpSpPr>
                <a:xfrm>
                  <a:off x="1214414" y="2500306"/>
                  <a:ext cx="4214842" cy="2928958"/>
                  <a:chOff x="1214414" y="2500306"/>
                  <a:chExt cx="4214842" cy="2928958"/>
                </a:xfrm>
              </p:grpSpPr>
              <p:sp>
                <p:nvSpPr>
                  <p:cNvPr id="12" name="向右箭號 11"/>
                  <p:cNvSpPr/>
                  <p:nvPr/>
                </p:nvSpPr>
                <p:spPr>
                  <a:xfrm>
                    <a:off x="1214414" y="2500306"/>
                    <a:ext cx="1857388" cy="785818"/>
                  </a:xfrm>
                  <a:prstGeom prst="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Bad query</a:t>
                    </a:r>
                    <a:endParaRPr lang="zh-TW" altLang="en-US" dirty="0"/>
                  </a:p>
                </p:txBody>
              </p:sp>
              <p:sp>
                <p:nvSpPr>
                  <p:cNvPr id="13" name="矩形 12"/>
                  <p:cNvSpPr/>
                  <p:nvPr/>
                </p:nvSpPr>
                <p:spPr>
                  <a:xfrm>
                    <a:off x="3214678" y="2571744"/>
                    <a:ext cx="2143140" cy="64294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Browser</a:t>
                    </a:r>
                    <a:endParaRPr lang="zh-TW" altLang="en-US" dirty="0"/>
                  </a:p>
                </p:txBody>
              </p:sp>
              <p:sp>
                <p:nvSpPr>
                  <p:cNvPr id="14" name="矩形 8"/>
                  <p:cNvSpPr/>
                  <p:nvPr/>
                </p:nvSpPr>
                <p:spPr>
                  <a:xfrm>
                    <a:off x="3357554" y="3643314"/>
                    <a:ext cx="857256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method</a:t>
                    </a:r>
                    <a:endParaRPr lang="zh-TW" altLang="en-US" dirty="0"/>
                  </a:p>
                </p:txBody>
              </p:sp>
              <p:sp>
                <p:nvSpPr>
                  <p:cNvPr id="15" name="矩形 14"/>
                  <p:cNvSpPr/>
                  <p:nvPr/>
                </p:nvSpPr>
                <p:spPr>
                  <a:xfrm>
                    <a:off x="4357686" y="3643314"/>
                    <a:ext cx="857256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method</a:t>
                    </a:r>
                    <a:endParaRPr lang="zh-TW" altLang="en-US" dirty="0"/>
                  </a:p>
                </p:txBody>
              </p:sp>
              <p:sp>
                <p:nvSpPr>
                  <p:cNvPr id="16" name="矩形 15"/>
                  <p:cNvSpPr/>
                  <p:nvPr/>
                </p:nvSpPr>
                <p:spPr>
                  <a:xfrm>
                    <a:off x="3357554" y="4000504"/>
                    <a:ext cx="857256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method</a:t>
                    </a:r>
                    <a:endParaRPr lang="zh-TW" altLang="en-US" dirty="0"/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>
                  <a:xfrm>
                    <a:off x="4357686" y="4000504"/>
                    <a:ext cx="857256" cy="28575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method</a:t>
                    </a:r>
                    <a:endParaRPr lang="zh-TW" altLang="en-US" dirty="0"/>
                  </a:p>
                </p:txBody>
              </p:sp>
              <p:sp>
                <p:nvSpPr>
                  <p:cNvPr id="18" name="圓柱 17"/>
                  <p:cNvSpPr/>
                  <p:nvPr/>
                </p:nvSpPr>
                <p:spPr>
                  <a:xfrm>
                    <a:off x="3214678" y="4786322"/>
                    <a:ext cx="1071570" cy="642942"/>
                  </a:xfrm>
                  <a:prstGeom prst="can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corpus</a:t>
                    </a:r>
                    <a:endParaRPr lang="zh-TW" altLang="en-US" dirty="0"/>
                  </a:p>
                </p:txBody>
              </p:sp>
              <p:sp>
                <p:nvSpPr>
                  <p:cNvPr id="19" name="圓柱 18"/>
                  <p:cNvSpPr/>
                  <p:nvPr/>
                </p:nvSpPr>
                <p:spPr>
                  <a:xfrm>
                    <a:off x="4357686" y="4786322"/>
                    <a:ext cx="1071570" cy="642942"/>
                  </a:xfrm>
                  <a:prstGeom prst="can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dirty="0" smtClean="0"/>
                      <a:t>corpus</a:t>
                    </a:r>
                    <a:endParaRPr lang="zh-TW" altLang="en-US" dirty="0"/>
                  </a:p>
                </p:txBody>
              </p:sp>
              <p:cxnSp>
                <p:nvCxnSpPr>
                  <p:cNvPr id="20" name="直線單箭頭接點 19"/>
                  <p:cNvCxnSpPr>
                    <a:stCxn id="9" idx="2"/>
                  </p:cNvCxnSpPr>
                  <p:nvPr/>
                </p:nvCxnSpPr>
                <p:spPr>
                  <a:xfrm rot="5400000">
                    <a:off x="4071934" y="4572008"/>
                    <a:ext cx="428628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" name="矩形 8"/>
              <p:cNvSpPr/>
              <p:nvPr/>
            </p:nvSpPr>
            <p:spPr>
              <a:xfrm>
                <a:off x="3214678" y="3571876"/>
                <a:ext cx="2143140" cy="78581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6" name="圓角化對角線角落矩形 5"/>
            <p:cNvSpPr/>
            <p:nvPr/>
          </p:nvSpPr>
          <p:spPr>
            <a:xfrm>
              <a:off x="6143636" y="2928934"/>
              <a:ext cx="1714512" cy="235745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Retrieved list</a:t>
              </a:r>
              <a:endParaRPr lang="zh-TW" altLang="en-US" dirty="0"/>
            </a:p>
          </p:txBody>
        </p:sp>
        <p:cxnSp>
          <p:nvCxnSpPr>
            <p:cNvPr id="7" name="直線單箭頭接點 6"/>
            <p:cNvCxnSpPr>
              <a:stCxn id="10" idx="3"/>
            </p:cNvCxnSpPr>
            <p:nvPr/>
          </p:nvCxnSpPr>
          <p:spPr>
            <a:xfrm>
              <a:off x="5143504" y="4071942"/>
              <a:ext cx="92869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向右箭號 21"/>
          <p:cNvSpPr/>
          <p:nvPr/>
        </p:nvSpPr>
        <p:spPr>
          <a:xfrm>
            <a:off x="857224" y="3071810"/>
            <a:ext cx="185738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 good query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214282" y="4143380"/>
            <a:ext cx="2428892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Don’t change method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Purpose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How to estimate retrieval effectiveness in the absence of relevance judgments.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Related Work</a:t>
            </a:r>
          </a:p>
          <a:p>
            <a:r>
              <a:rPr lang="en-US" altLang="zh-TW" dirty="0" smtClean="0"/>
              <a:t>Approach</a:t>
            </a:r>
          </a:p>
          <a:p>
            <a:r>
              <a:rPr lang="en-US" altLang="zh-TW" dirty="0" smtClean="0"/>
              <a:t>Experimental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Prediction task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Prediction over corpora</a:t>
            </a:r>
          </a:p>
          <a:p>
            <a:r>
              <a:rPr lang="en-US" altLang="zh-TW" dirty="0" smtClean="0"/>
              <a:t>Prediction over retrieved lists</a:t>
            </a:r>
          </a:p>
          <a:p>
            <a:r>
              <a:rPr lang="en-US" altLang="zh-TW" dirty="0" smtClean="0"/>
              <a:t>Prediction over queries</a:t>
            </a:r>
          </a:p>
          <a:p>
            <a:pPr lvl="1"/>
            <a:r>
              <a:rPr lang="en-US" altLang="zh-TW" dirty="0" smtClean="0"/>
              <a:t>pre retrieval</a:t>
            </a:r>
          </a:p>
          <a:p>
            <a:pPr lvl="1"/>
            <a:r>
              <a:rPr lang="en-US" altLang="zh-TW" dirty="0" smtClean="0"/>
              <a:t>post retrieval</a:t>
            </a:r>
            <a:endParaRPr lang="zh-TW" altLang="en-US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Prediction task notations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Q</a:t>
            </a:r>
          </a:p>
          <a:p>
            <a:pPr lvl="1"/>
            <a:r>
              <a:rPr lang="en-US" altLang="zh-TW" dirty="0" smtClean="0"/>
              <a:t>queries</a:t>
            </a:r>
          </a:p>
          <a:p>
            <a:r>
              <a:rPr lang="en-US" altLang="zh-TW" dirty="0" smtClean="0"/>
              <a:t>C</a:t>
            </a:r>
          </a:p>
          <a:p>
            <a:pPr lvl="1"/>
            <a:r>
              <a:rPr lang="en-US" altLang="zh-TW" dirty="0" smtClean="0"/>
              <a:t>document corpora</a:t>
            </a:r>
          </a:p>
          <a:p>
            <a:r>
              <a:rPr lang="en-US" altLang="zh-TW" dirty="0" smtClean="0"/>
              <a:t>M</a:t>
            </a:r>
          </a:p>
          <a:p>
            <a:pPr lvl="1"/>
            <a:r>
              <a:rPr lang="en-US" altLang="zh-TW" dirty="0" smtClean="0"/>
              <a:t>retrieval methods</a:t>
            </a:r>
          </a:p>
          <a:p>
            <a:r>
              <a:rPr lang="en-US" altLang="zh-TW" dirty="0" smtClean="0"/>
              <a:t>L</a:t>
            </a:r>
          </a:p>
          <a:p>
            <a:pPr lvl="1"/>
            <a:r>
              <a:rPr lang="en-US" altLang="zh-TW" dirty="0" smtClean="0"/>
              <a:t>Retrieved list</a:t>
            </a:r>
            <a:endParaRPr lang="zh-TW" altLang="en-US" dirty="0" smtClean="0"/>
          </a:p>
          <a:p>
            <a:r>
              <a:rPr lang="en-US" altLang="zh-TW" dirty="0" smtClean="0"/>
              <a:t>R =1 if the retrieval was effective</a:t>
            </a:r>
          </a:p>
          <a:p>
            <a:pPr lvl="1"/>
            <a:r>
              <a:rPr lang="en-US" altLang="zh-TW" dirty="0" smtClean="0"/>
              <a:t>0 otherwise</a:t>
            </a:r>
            <a:endParaRPr lang="zh-TW" altLang="en-US" dirty="0"/>
          </a:p>
        </p:txBody>
      </p:sp>
      <p:sp>
        <p:nvSpPr>
          <p:cNvPr id="4" name="向右箭號 3"/>
          <p:cNvSpPr/>
          <p:nvPr/>
        </p:nvSpPr>
        <p:spPr>
          <a:xfrm>
            <a:off x="2857488" y="1571612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query</a:t>
            </a:r>
            <a:endParaRPr lang="zh-TW" altLang="en-US" dirty="0"/>
          </a:p>
        </p:txBody>
      </p:sp>
      <p:sp>
        <p:nvSpPr>
          <p:cNvPr id="5" name="圓柱 4"/>
          <p:cNvSpPr/>
          <p:nvPr/>
        </p:nvSpPr>
        <p:spPr>
          <a:xfrm>
            <a:off x="3071802" y="2428868"/>
            <a:ext cx="857256" cy="57150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corpus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071802" y="3429000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7" name="圓角化對角線角落矩形 6"/>
          <p:cNvSpPr/>
          <p:nvPr/>
        </p:nvSpPr>
        <p:spPr>
          <a:xfrm>
            <a:off x="3143240" y="4143380"/>
            <a:ext cx="785818" cy="8572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list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682</TotalTime>
  <Words>554</Words>
  <Application>Microsoft Office PowerPoint</Application>
  <PresentationFormat>如螢幕大小 (4:3)</PresentationFormat>
  <Paragraphs>169</Paragraphs>
  <Slides>26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中庸</vt:lpstr>
      <vt:lpstr>Query-Performance prediction: Setting the Expectations Straight</vt:lpstr>
      <vt:lpstr>Outline</vt:lpstr>
      <vt:lpstr>Introduction</vt:lpstr>
      <vt:lpstr>Introduction</vt:lpstr>
      <vt:lpstr>Motivation</vt:lpstr>
      <vt:lpstr>Purpose</vt:lpstr>
      <vt:lpstr>Outline</vt:lpstr>
      <vt:lpstr>Prediction task</vt:lpstr>
      <vt:lpstr>Prediction task notations</vt:lpstr>
      <vt:lpstr>Prediction over corpora</vt:lpstr>
      <vt:lpstr>Prediction over retrieved lists</vt:lpstr>
      <vt:lpstr>Prediction over queries</vt:lpstr>
      <vt:lpstr>Related Work</vt:lpstr>
      <vt:lpstr>Outline</vt:lpstr>
      <vt:lpstr>Approach</vt:lpstr>
      <vt:lpstr>Markov Random Fields</vt:lpstr>
      <vt:lpstr>Features selection</vt:lpstr>
      <vt:lpstr>Features selection</vt:lpstr>
      <vt:lpstr>Features selection</vt:lpstr>
      <vt:lpstr>Features selection</vt:lpstr>
      <vt:lpstr>Outline</vt:lpstr>
      <vt:lpstr>Data Set</vt:lpstr>
      <vt:lpstr>Experimental</vt:lpstr>
      <vt:lpstr>Experimental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Query-Performance prediction: Setting the Expectations Straight</dc:title>
  <dc:creator>pikachu</dc:creator>
  <cp:lastModifiedBy>USER</cp:lastModifiedBy>
  <cp:revision>52</cp:revision>
  <dcterms:created xsi:type="dcterms:W3CDTF">2014-08-14T11:19:22Z</dcterms:created>
  <dcterms:modified xsi:type="dcterms:W3CDTF">2014-08-17T23:52:34Z</dcterms:modified>
</cp:coreProperties>
</file>